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74" r:id="rId3"/>
    <p:sldId id="275" r:id="rId4"/>
    <p:sldId id="276" r:id="rId5"/>
    <p:sldId id="278" r:id="rId6"/>
    <p:sldId id="280" r:id="rId7"/>
    <p:sldId id="282" r:id="rId8"/>
    <p:sldId id="284" r:id="rId9"/>
    <p:sldId id="279" r:id="rId10"/>
    <p:sldId id="283" r:id="rId11"/>
    <p:sldId id="285" r:id="rId12"/>
    <p:sldId id="286" r:id="rId13"/>
    <p:sldId id="277" r:id="rId14"/>
    <p:sldId id="260" r:id="rId1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howGuides="1">
      <p:cViewPr varScale="1">
        <p:scale>
          <a:sx n="71" d="100"/>
          <a:sy n="71" d="100"/>
        </p:scale>
        <p:origin x="1469" y="53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doczni.com/blog/kryzys-wizerunkowy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obrazka: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www.dreamstime.com</a:t>
            </a:r>
            <a:r>
              <a:rPr lang="pl-PL" dirty="0"/>
              <a:t>/man-gesture-pondering-thinking-character-glasses-beard-holds-his-chin-hand-manager-office-worker-shirt-image173585055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3166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Źródło: </a:t>
            </a:r>
            <a:r>
              <a:rPr lang="pl-PL" dirty="0">
                <a:hlinkClick r:id="rId3"/>
              </a:rPr>
              <a:t>Jak monitorować i unikać kryzysu wizerunkowe w </a:t>
            </a:r>
            <a:r>
              <a:rPr lang="pl-PL" dirty="0" err="1">
                <a:hlinkClick r:id="rId3"/>
              </a:rPr>
              <a:t>internecie</a:t>
            </a:r>
            <a:r>
              <a:rPr lang="pl-PL" dirty="0">
                <a:hlinkClick r:id="rId3"/>
              </a:rPr>
              <a:t>? - widoczni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9343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Źródło: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1963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obrazka: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quotesgram.com</a:t>
            </a:r>
            <a:r>
              <a:rPr lang="pl-PL" dirty="0"/>
              <a:t>/</a:t>
            </a:r>
            <a:r>
              <a:rPr lang="pl-PL" dirty="0" err="1"/>
              <a:t>murphys</a:t>
            </a:r>
            <a:r>
              <a:rPr lang="pl-PL" dirty="0"/>
              <a:t>-law-</a:t>
            </a:r>
            <a:r>
              <a:rPr lang="pl-PL" dirty="0" err="1"/>
              <a:t>quotes</a:t>
            </a:r>
            <a:r>
              <a:rPr lang="pl-PL" dirty="0"/>
              <a:t>/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1524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obrazka: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ebsedu.org</a:t>
            </a:r>
            <a:r>
              <a:rPr lang="pl-PL" dirty="0"/>
              <a:t>/blog/</a:t>
            </a:r>
            <a:r>
              <a:rPr lang="pl-PL" dirty="0" err="1"/>
              <a:t>eureka-moments-paradigm-shifts</a:t>
            </a:r>
            <a:r>
              <a:rPr lang="pl-PL" dirty="0"/>
              <a:t>/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751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ap-static.infor.pl/dap/000/615/469/U88_2022-0008_zal1.pdf" TargetMode="External"/><Relationship Id="rId2" Type="http://schemas.openxmlformats.org/officeDocument/2006/relationships/hyperlink" Target="https://widoczni.com/blog/kryzys-wizerunkowy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rmmagazine.com/articles/article/2020/06/01/-How-to-Conduct-a-Post-Crisis-Evaluation-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r>
              <a:rPr lang="pl-PL" dirty="0"/>
              <a:t>Warsztat 12: Wdrażanie działań naprawczych po kryzysie – raport z sytuacji kryzysowej. </a:t>
            </a:r>
            <a:br>
              <a:rPr lang="pl-PL" dirty="0"/>
            </a:br>
            <a:r>
              <a:rPr lang="pl-PL" sz="1200" dirty="0"/>
              <a:t>Opracowała: dr Justyna Bagińska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35E2BD3-3BB7-DC29-1F96-4A782BEAD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2. Przeprowadzenie konstruktywnej analizy</a:t>
            </a:r>
            <a:endParaRPr lang="en-GB" dirty="0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1EF5835A-8960-C3D0-3775-893F12986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Dobrze przeprowadzona retrospektywa pozwala zidentyfikować konkretne możliwości poprawy ogólnej wydajności.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Należy ocenić każdy aspekt działania organizacji w czasie kryzysu. Zidentyfikować wszelkie usterki lub wady planów, procesów, procedur i protokołów. Poświęcić czas na upewnienie się, że wszystkie zdarzenia zostały zrekonstruowane i przeanalizowane pod kątem kwestii integracyjnych, takich jak koordynacja między działami lub organizacjami, przywództwo w całym przedsiębiorstwie oraz komunikacja.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Warto zapytać, czy pomocne byłyby dodatkowe zasoby wewnętrzne lub zewnętrzne, ocenić (być może za pomocą ankiety), czy interesariusze byli zadowoleni z treści i tempa komunikacji, którą otrzymali, ocenić, czy nie przegapiono okazji do uzyskania pomocy, oraz zidentyfikować konkretnych interesariuszy, którzy mogą wymagać dodatkowej uwagi w celu naprawy nadwyrężonych relacji.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Wreszcie, ważne jest zachowanie poufności. Należy upewnić się, że żadne informacje omówione podczas sesji nie opuszczą sali, z wyjątkiem informacji zapisanych w formie udokumentowanych wniosków.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66EAEBC-791D-BA2B-E36B-8421D77F7D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90737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8489E7-FC0B-6DBE-106C-26CD6F2B7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3. Wprowadzenie zmian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5FFE38-5BDF-D3DF-1738-4BC8CF9C8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Po dyskusji i ewaluacji, należy wprowadzić zmiany do istniejących procedur, planów czy dokumentów, tak, aby na następny kryzys być lepiej przygotowanym.</a:t>
            </a:r>
          </a:p>
          <a:p>
            <a:r>
              <a:rPr lang="pl-PL" dirty="0"/>
              <a:t>Zmiany te należy wprowadzić jak najszybciej po kryzysie – nigdy nie wiadomo, kiedy wydarzy się następny.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140B45E-C0FD-40B4-530E-12D899DC01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56952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AA61CA-A637-6647-5DF5-DA76F363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dirty="0"/>
              <a:t>Warsztat: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92BD4D-7838-1068-C06F-A01134FC2C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>
            <a:normAutofit/>
          </a:bodyPr>
          <a:lstStyle/>
          <a:p>
            <a:r>
              <a:rPr lang="pl-PL" dirty="0"/>
              <a:t>Podzielcie się na 3-4 osobowe grupy. </a:t>
            </a:r>
          </a:p>
          <a:p>
            <a:r>
              <a:rPr lang="pl-PL" dirty="0"/>
              <a:t>Przygotujcie plakat formatu A4 w programie </a:t>
            </a:r>
            <a:r>
              <a:rPr lang="pl-PL" dirty="0" err="1"/>
              <a:t>Canva</a:t>
            </a:r>
            <a:r>
              <a:rPr lang="pl-PL" dirty="0"/>
              <a:t> dotyczący Prawa </a:t>
            </a:r>
            <a:r>
              <a:rPr lang="pl-PL" dirty="0" err="1"/>
              <a:t>Murphyego</a:t>
            </a:r>
            <a:r>
              <a:rPr lang="pl-PL" dirty="0"/>
              <a:t> </a:t>
            </a:r>
          </a:p>
          <a:p>
            <a:r>
              <a:rPr lang="pl-PL" dirty="0"/>
              <a:t>Podajcie przykłady ze swojego życia, kiedy coś was zaskoczyło w niemiły sposób – zdarzył się mały życiowy kryzys (bo właśnie zadziałało prawo Murphy’ego), jak sobie z tym poradziliście, i jakie lekcje z tego wyciągnęliście.</a:t>
            </a:r>
          </a:p>
          <a:p>
            <a:endParaRPr lang="en-GB" dirty="0"/>
          </a:p>
        </p:txBody>
      </p:sp>
      <p:pic>
        <p:nvPicPr>
          <p:cNvPr id="7174" name="Picture 6" descr="101 Proofs For God: #44 Murphy's Law">
            <a:extLst>
              <a:ext uri="{FF2B5EF4-FFF2-40B4-BE49-F238E27FC236}">
                <a16:creationId xmlns:a16="http://schemas.microsoft.com/office/drawing/2014/main" id="{CCAE8D64-5EFA-0CE0-59E8-56EE074A1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37994" y="1115541"/>
            <a:ext cx="3124050" cy="468022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788D554-E5D8-45E1-61B5-AAF4DB8780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pl-PL" sz="300"/>
          </a:p>
        </p:txBody>
      </p:sp>
    </p:spTree>
    <p:extLst>
      <p:ext uri="{BB962C8B-B14F-4D97-AF65-F5344CB8AC3E}">
        <p14:creationId xmlns:p14="http://schemas.microsoft.com/office/powerpoint/2010/main" val="1909899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B725B8-3534-0E91-446C-C8E6A0F62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Źródła: 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09F03A6-2949-2981-5ED9-8473ECC87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linkClick r:id="rId2"/>
              </a:rPr>
              <a:t>Jak monitorować i unikać kryzysu wizerunkowe w </a:t>
            </a:r>
            <a:r>
              <a:rPr lang="pl-PL" dirty="0" err="1">
                <a:hlinkClick r:id="rId2"/>
              </a:rPr>
              <a:t>internecie</a:t>
            </a:r>
            <a:r>
              <a:rPr lang="pl-PL" dirty="0">
                <a:hlinkClick r:id="rId2"/>
              </a:rPr>
              <a:t>? – widoczni</a:t>
            </a:r>
            <a:endParaRPr lang="pl-PL" dirty="0"/>
          </a:p>
          <a:p>
            <a:r>
              <a:rPr lang="en-GB" dirty="0">
                <a:hlinkClick r:id="rId3"/>
              </a:rPr>
              <a:t>https://dap-</a:t>
            </a:r>
            <a:r>
              <a:rPr lang="en-GB" dirty="0" err="1">
                <a:hlinkClick r:id="rId3"/>
              </a:rPr>
              <a:t>static.infor.pl</a:t>
            </a:r>
            <a:r>
              <a:rPr lang="en-GB" dirty="0">
                <a:hlinkClick r:id="rId3"/>
              </a:rPr>
              <a:t>/dap/000/615/469/</a:t>
            </a:r>
            <a:r>
              <a:rPr lang="en-GB" dirty="0" err="1">
                <a:hlinkClick r:id="rId3"/>
              </a:rPr>
              <a:t>U88_2022-0008_zal1.pdf</a:t>
            </a:r>
            <a:endParaRPr lang="pl-PL" dirty="0"/>
          </a:p>
          <a:p>
            <a:r>
              <a:rPr lang="pl-PL" dirty="0" err="1">
                <a:hlinkClick r:id="rId4"/>
              </a:rPr>
              <a:t>https</a:t>
            </a:r>
            <a:r>
              <a:rPr lang="pl-PL" dirty="0">
                <a:hlinkClick r:id="rId4"/>
              </a:rPr>
              <a:t>://</a:t>
            </a:r>
            <a:r>
              <a:rPr lang="pl-PL" dirty="0" err="1">
                <a:hlinkClick r:id="rId4"/>
              </a:rPr>
              <a:t>www.rmmagazine.com</a:t>
            </a:r>
            <a:r>
              <a:rPr lang="pl-PL" dirty="0">
                <a:hlinkClick r:id="rId4"/>
              </a:rPr>
              <a:t>/</a:t>
            </a:r>
            <a:r>
              <a:rPr lang="pl-PL" dirty="0" err="1">
                <a:hlinkClick r:id="rId4"/>
              </a:rPr>
              <a:t>articles</a:t>
            </a:r>
            <a:r>
              <a:rPr lang="pl-PL" dirty="0">
                <a:hlinkClick r:id="rId4"/>
              </a:rPr>
              <a:t>/</a:t>
            </a:r>
            <a:r>
              <a:rPr lang="pl-PL" dirty="0" err="1">
                <a:hlinkClick r:id="rId4"/>
              </a:rPr>
              <a:t>article</a:t>
            </a:r>
            <a:r>
              <a:rPr lang="pl-PL" dirty="0">
                <a:hlinkClick r:id="rId4"/>
              </a:rPr>
              <a:t>/2020/06/01/-How-to-</a:t>
            </a:r>
            <a:r>
              <a:rPr lang="pl-PL" dirty="0" err="1">
                <a:hlinkClick r:id="rId4"/>
              </a:rPr>
              <a:t>Conduct</a:t>
            </a:r>
            <a:r>
              <a:rPr lang="pl-PL" dirty="0">
                <a:hlinkClick r:id="rId4"/>
              </a:rPr>
              <a:t>-a-Post-</a:t>
            </a:r>
            <a:r>
              <a:rPr lang="pl-PL" dirty="0" err="1">
                <a:hlinkClick r:id="rId4"/>
              </a:rPr>
              <a:t>Crisis</a:t>
            </a:r>
            <a:r>
              <a:rPr lang="pl-PL" dirty="0">
                <a:hlinkClick r:id="rId4"/>
              </a:rPr>
              <a:t>-Evaluation-</a:t>
            </a:r>
            <a:r>
              <a:rPr lang="pl-PL" dirty="0"/>
              <a:t> 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B40B5D0-A269-2E0A-CF10-44C2682DAA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0113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ureka Moments and Paradigm Shifts - Eaton Business School">
            <a:extLst>
              <a:ext uri="{FF2B5EF4-FFF2-40B4-BE49-F238E27FC236}">
                <a16:creationId xmlns:a16="http://schemas.microsoft.com/office/drawing/2014/main" id="{94CB0BB2-723C-8C7B-0656-FB3C9CCCF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6" r="14867" b="1"/>
          <a:stretch>
            <a:fillRect/>
          </a:stretch>
        </p:blipFill>
        <p:spPr bwMode="auto">
          <a:xfrm>
            <a:off x="1025525" y="10"/>
            <a:ext cx="8640763" cy="522127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rgbClr val="FFFFFF"/>
          </a:solidFill>
        </p:spPr>
      </p:pic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 anchor="t">
            <a:normAutofit/>
          </a:bodyPr>
          <a:lstStyle/>
          <a:p>
            <a:r>
              <a:rPr lang="pl-PL" dirty="0"/>
              <a:t>Dziękuję za uwagę</a:t>
            </a:r>
          </a:p>
        </p:txBody>
      </p:sp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dirty="0"/>
              <a:t>Co po kryzysie?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896064" cy="4680018"/>
          </a:xfrm>
        </p:spPr>
        <p:txBody>
          <a:bodyPr>
            <a:normAutofit/>
          </a:bodyPr>
          <a:lstStyle/>
          <a:p>
            <a:r>
              <a:rPr lang="pl-PL" sz="2000" dirty="0"/>
              <a:t>Po opanowaniu kryzysu kluczowe jest przeprowadzenie </a:t>
            </a:r>
            <a:r>
              <a:rPr lang="pl-PL" sz="2000" b="1" dirty="0"/>
              <a:t>dokładnej oceny </a:t>
            </a:r>
            <a:r>
              <a:rPr lang="pl-PL" sz="2000" dirty="0"/>
              <a:t>tego, co się zadziało, co zrobiliśmy i jakie były reakcje otoczenia oraz zaangażowanych osób wewnątrz organizacji. Pomaga to zidentyfikować, co zadziałało dobrze, a co nie, umożliwiając udoskonalenie planu zarządzania kryzysowego na wypadek przyszłych incydentów.</a:t>
            </a:r>
          </a:p>
        </p:txBody>
      </p:sp>
      <p:pic>
        <p:nvPicPr>
          <p:cNvPr id="1026" name="Picture 2" descr="The Man. a Gesture of Pondering or Thinking Stock Vector - Illustration ...">
            <a:extLst>
              <a:ext uri="{FF2B5EF4-FFF2-40B4-BE49-F238E27FC236}">
                <a16:creationId xmlns:a16="http://schemas.microsoft.com/office/drawing/2014/main" id="{CEE1B579-14F7-8C4A-B03F-CF59781E5B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7" r="1435" b="9228"/>
          <a:stretch>
            <a:fillRect/>
          </a:stretch>
        </p:blipFill>
        <p:spPr bwMode="auto">
          <a:xfrm>
            <a:off x="6282010" y="1979613"/>
            <a:ext cx="3383896" cy="424849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31" name="Slide Number Placeholder 4">
            <a:extLst>
              <a:ext uri="{FF2B5EF4-FFF2-40B4-BE49-F238E27FC236}">
                <a16:creationId xmlns:a16="http://schemas.microsoft.com/office/drawing/2014/main" id="{00A8E7BC-B038-2AF5-A636-9E525D27B8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2</a:t>
            </a:fld>
            <a:endParaRPr lang="pl-PL"/>
          </a:p>
        </p:txBody>
      </p:sp>
      <p:sp>
        <p:nvSpPr>
          <p:cNvPr id="4" name="Symbol zastępczy daty 3" hidden="1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600"/>
              </a:spcAft>
            </a:pPr>
            <a:fld id="{D857886D-A165-4D54-8DB0-CE6586ECA8EC}" type="datetime1">
              <a:rPr lang="pl-PL" smtClean="0"/>
              <a:pPr>
                <a:spcAft>
                  <a:spcPts val="600"/>
                </a:spcAft>
              </a:pPr>
              <a:t>22.06.2025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D01862D5-3DBE-A4F6-7D13-715744CFB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Po kryzysie wizerunkowym - droga do odzyskania sił</a:t>
            </a:r>
            <a:endParaRPr lang="en-GB" dirty="0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19DB145C-433D-9F3C-7C59-05E587B30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Odzyskiwanie marki po kryzysie może wydawać się trudnym wyzwaniem, ale odpowiednie strategie i działania pozwalają nie tylko wrócić na właściwe tory, lecz także wzmocnić pozycję przedsiębiorstwa / firmy. </a:t>
            </a:r>
          </a:p>
          <a:p>
            <a:r>
              <a:rPr lang="pl-PL" dirty="0"/>
              <a:t>Do tego procesu zaliczają się: </a:t>
            </a:r>
          </a:p>
          <a:p>
            <a:r>
              <a:rPr lang="pl-PL" dirty="0"/>
              <a:t>1. analiza doświadczeń z kryzysu w celu zapobiegania podobnym sytuacjom w przyszłości. </a:t>
            </a:r>
          </a:p>
          <a:p>
            <a:r>
              <a:rPr lang="pl-PL" dirty="0"/>
              <a:t>2. przywrócenie pozytywnej reputacji oraz </a:t>
            </a:r>
          </a:p>
          <a:p>
            <a:r>
              <a:rPr lang="pl-PL" dirty="0"/>
              <a:t>3. odbudowa zaufania klientów / interesariuszy. </a:t>
            </a:r>
          </a:p>
          <a:p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FC96CEE-CDE0-AC89-965D-79A2243DE3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44824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EC8AE0-654B-4DFD-6286-6F0A4CF93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Powrót do normalności: </a:t>
            </a:r>
            <a:endParaRPr lang="en-GB" dirty="0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2C6CBFAA-FE4A-4838-0477-CD24106B77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7664" y="1763613"/>
            <a:ext cx="10176484" cy="4323639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D4AEB4D-C2DC-6671-0AC5-2E32155F73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99279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2EDB4A-0F30-59D2-913E-8983F6552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dirty="0"/>
              <a:t>Analiza wydarzeń: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8ABD742-BD2D-C830-2FC9-766AF14287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47319" y="1595170"/>
            <a:ext cx="4140000" cy="4680018"/>
          </a:xfrm>
        </p:spPr>
        <p:txBody>
          <a:bodyPr>
            <a:normAutofit/>
          </a:bodyPr>
          <a:lstStyle/>
          <a:p>
            <a:r>
              <a:rPr lang="pl-PL" dirty="0"/>
              <a:t>W trakcie kryzysu niezmiernie ważne jest </a:t>
            </a:r>
            <a:r>
              <a:rPr lang="pl-PL" b="1" dirty="0"/>
              <a:t>raportowanie działa</a:t>
            </a:r>
            <a:r>
              <a:rPr lang="pl-PL" dirty="0"/>
              <a:t>ń – w ten sposób po kryzysie jesteśmy w stanie prześledzić </a:t>
            </a:r>
            <a:r>
              <a:rPr lang="pl-PL" b="1" dirty="0"/>
              <a:t>kto, co i kiedy zrobił</a:t>
            </a:r>
            <a:r>
              <a:rPr lang="pl-PL" dirty="0"/>
              <a:t>, i przeanalizować te działania pod względem skuteczności oraz wyciągnąć wnioski na przyszłość. </a:t>
            </a:r>
          </a:p>
          <a:p>
            <a:r>
              <a:rPr lang="pl-PL" dirty="0"/>
              <a:t>Do tego bardzo przydają się </a:t>
            </a:r>
            <a:r>
              <a:rPr lang="pl-PL" b="1" dirty="0"/>
              <a:t>raporty doraźne / sytuacyjne.</a:t>
            </a:r>
          </a:p>
          <a:p>
            <a:endParaRPr lang="en-GB" b="1" dirty="0"/>
          </a:p>
        </p:txBody>
      </p:sp>
      <p:pic>
        <p:nvPicPr>
          <p:cNvPr id="4098" name="Picture 2" descr="The STATE Report">
            <a:extLst>
              <a:ext uri="{FF2B5EF4-FFF2-40B4-BE49-F238E27FC236}">
                <a16:creationId xmlns:a16="http://schemas.microsoft.com/office/drawing/2014/main" id="{896D9370-59E3-AB28-9CC7-BDF0AB371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21970" y="1331565"/>
            <a:ext cx="4140000" cy="4054859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C767398-7B0C-DB11-2368-A10E0963A8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pl-PL" sz="300"/>
          </a:p>
        </p:txBody>
      </p:sp>
    </p:spTree>
    <p:extLst>
      <p:ext uri="{BB962C8B-B14F-4D97-AF65-F5344CB8AC3E}">
        <p14:creationId xmlns:p14="http://schemas.microsoft.com/office/powerpoint/2010/main" val="1016067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BFF44-C952-A1EC-10B1-459BE86EE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Raport doraźny/sytuacyjny (w trakcie kryzysu)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7924208-0F1F-C486-F12A-F35733D61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619597"/>
            <a:ext cx="8640382" cy="525658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Informacje możliwe do ustalenia bezpośrednio po wystąpieniu zdarzenia, według stanu na określoną godzinę (godzina wskazana w raporcie), w szczególności: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dirty="0"/>
              <a:t>1) rodzaj zdarzenia lub zagrożenia;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dirty="0"/>
              <a:t>2) źródło informacji o zdarzeniu lub zagrożeniu;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dirty="0"/>
              <a:t>3) opis sytuacji albo rodzaj zdarzenia lub zagrożenia, w tym przyczyny oraz czas i miejsce lub obszar jego wystąpienia;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dirty="0"/>
              <a:t>4) faktyczne i potencjalne skutki zdarzenia lub zagrożenia, w tym (o ile jest to możliwe do oszacowania): a) liczba poszkodowanych (zabitych i rannych), b) liczba zagrożonych osób (w tym zagrożonych lub objętych ewakuacją), c) liczba zagrożonych lub uszkodzonych budynków oraz systemów infrastruktury krytycznej, d) opis innych potencjalnych skutków zagrożenia, bezpośrednio związanych z zakresem działania raportującego podmiotu;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dirty="0"/>
              <a:t>5) ocena i prognoza rozwoju sytuacji;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dirty="0"/>
              <a:t>6) opis podjętych i zamierzonych działań;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dirty="0"/>
              <a:t>7) opis sił i środków zaangażowanych i przewidywanych do uruchomienia;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dirty="0"/>
              <a:t>8) wnioski i rekomendacje lub uwagi.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Raport sporządzają: jednostki, w których miała miejsce sytuacja kryzysowa.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Odbiorca raportu: kierownik jednostki.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dirty="0"/>
              <a:t>Termin przekazania raportu: niezwłocznie po uzyskaniu informacji o zdarzeniu i sporządzeniu raportu.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C607BA9-7754-1AA4-1122-7A3E5D5B46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28823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EA6BB9E-8B93-123B-7AC1-BAF5F9595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 formularza raportu:</a:t>
            </a:r>
            <a:endParaRPr lang="en-GB" dirty="0"/>
          </a:p>
        </p:txBody>
      </p:sp>
      <p:pic>
        <p:nvPicPr>
          <p:cNvPr id="8" name="Symbol zastępczy zawartości 7">
            <a:extLst>
              <a:ext uri="{FF2B5EF4-FFF2-40B4-BE49-F238E27FC236}">
                <a16:creationId xmlns:a16="http://schemas.microsoft.com/office/drawing/2014/main" id="{8826450E-EC61-7C64-9430-08CAC7F6B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30" y="1644967"/>
            <a:ext cx="10492282" cy="4223102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CDFBD2E-58B3-702B-A5C6-77ED64210C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402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1D78C7-63A0-1FDF-70A6-4B623DA00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Przegląd – ważny etap po kryzysie: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B843A55-EFA3-8B92-196A-0C0EFD647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Przegląd po kryzysie </a:t>
            </a:r>
            <a:r>
              <a:rPr lang="pl-PL" b="1" dirty="0"/>
              <a:t>nie ma na celu krytykowania ani oceniania sukcesów lub porażek. </a:t>
            </a:r>
          </a:p>
          <a:p>
            <a:r>
              <a:rPr lang="pl-PL" dirty="0"/>
              <a:t>Proces ten ma być </a:t>
            </a:r>
            <a:r>
              <a:rPr lang="pl-PL" b="1" dirty="0"/>
              <a:t>raczej szczerą dyskusją i analizą </a:t>
            </a:r>
            <a:r>
              <a:rPr lang="pl-PL" dirty="0"/>
              <a:t>rzeczywistych działań organizacji podczas kryzysu, niezależnie od tego, czy były one zgodne z ustalonym planem kryzysowym, czy też nie. </a:t>
            </a:r>
          </a:p>
          <a:p>
            <a:r>
              <a:rPr lang="pl-PL" dirty="0"/>
              <a:t>Aby przegląd był jak najbardziej skuteczny, wszyscy uczestnicy muszą dzielić się spostrzeżeniami, obserwacjami i pytaniami bez obawy o krytykę lub represje. </a:t>
            </a:r>
          </a:p>
          <a:p>
            <a:r>
              <a:rPr lang="pl-PL" dirty="0"/>
              <a:t>Uczestnicy powinni czuć się swobodnie, wskazując błędy popełnione przez siebie oraz inne osoby w organizacji. </a:t>
            </a:r>
          </a:p>
          <a:p>
            <a:r>
              <a:rPr lang="pl-PL" dirty="0"/>
              <a:t>Ostatecznie ocena powinna skupiać się na rozwiązaniach zorientowanych na lepsze reagowanie na kryzys w przyszłości.</a:t>
            </a:r>
          </a:p>
          <a:p>
            <a:r>
              <a:rPr lang="pl-PL" dirty="0"/>
              <a:t>Powinno się podjąć następujące kroki: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F3B3FCA-F80A-4AE3-2A7C-1D135043EC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035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8137AF-F2F0-0A6B-B309-FBCE97E1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1. Analiza działań członków zespołu kryzysowego: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A03028B-19DB-1B92-95EA-450E3E6FC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dirty="0"/>
              <a:t>Warto, aby każdy członek zespołu kryzysowego odpowiedział sobie na kilka pytań, a  następnie omówić je w całym zespole:</a:t>
            </a:r>
          </a:p>
          <a:p>
            <a:r>
              <a:rPr lang="pl-PL" dirty="0"/>
              <a:t>Czy mieliśmy plan kryzysowy? Jeśli nie, dlaczego? Jeśli tak, czy okazał się pomocny, a jeśli nie, dlaczego nie sprawdził się w tej sytuacji?</a:t>
            </a:r>
          </a:p>
          <a:p>
            <a:r>
              <a:rPr lang="pl-PL" dirty="0"/>
              <a:t>Czy trzymaliśmy się planu, czy improwizowaliśmy?</a:t>
            </a:r>
          </a:p>
          <a:p>
            <a:r>
              <a:rPr lang="pl-PL" dirty="0"/>
              <a:t>Co spowodowało tę rozbieżność?</a:t>
            </a:r>
          </a:p>
          <a:p>
            <a:r>
              <a:rPr lang="pl-PL" dirty="0"/>
              <a:t>Czy nasza reakcja była wystarczająco elastyczna, aby dostosować się do zmieniającej się sytuacji kryzysowej?</a:t>
            </a:r>
          </a:p>
          <a:p>
            <a:r>
              <a:rPr lang="pl-PL" dirty="0"/>
              <a:t>Jeśli inni przedstawiciele naszej branży zostali dotknięci podobnymi problemami, jak zareagowali na kryzys i czego możemy się nauczyć z ich działań?</a:t>
            </a:r>
          </a:p>
          <a:p>
            <a:r>
              <a:rPr lang="pl-PL" dirty="0"/>
              <a:t>Jakie wnioski i doświadczenia mogą pomóc w opracowaniu strategii kryzysowej i planów awaryjnych firmy na przyszłość?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76BFEA3-20A3-7E53-A6DD-6DC4702C85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280411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743ADD6C1AA07458D9FC8BFF02CA0F4" ma:contentTypeVersion="3" ma:contentTypeDescription="Utwórz nowy dokument." ma:contentTypeScope="" ma:versionID="e9ccd9d4b7aa2468bc627926566c6cda">
  <xsd:schema xmlns:xsd="http://www.w3.org/2001/XMLSchema" xmlns:xs="http://www.w3.org/2001/XMLSchema" xmlns:p="http://schemas.microsoft.com/office/2006/metadata/properties" xmlns:ns2="d9adee57-69b9-453a-a8c6-3a3e6b09a743" targetNamespace="http://schemas.microsoft.com/office/2006/metadata/properties" ma:root="true" ma:fieldsID="4c29ad2cf598be8768faa1577d7ae2c1" ns2:_="">
    <xsd:import namespace="d9adee57-69b9-453a-a8c6-3a3e6b09a7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dee57-69b9-453a-a8c6-3a3e6b09a7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B0CE71-61AE-4B09-B29B-FD4F588DCC73}"/>
</file>

<file path=customXml/itemProps2.xml><?xml version="1.0" encoding="utf-8"?>
<ds:datastoreItem xmlns:ds="http://schemas.openxmlformats.org/officeDocument/2006/customXml" ds:itemID="{819EB8F8-AB42-4EC0-884F-C3A6E84FB857}"/>
</file>

<file path=customXml/itemProps3.xml><?xml version="1.0" encoding="utf-8"?>
<ds:datastoreItem xmlns:ds="http://schemas.openxmlformats.org/officeDocument/2006/customXml" ds:itemID="{7BC0819C-AC04-4534-9DBB-A124C03A376A}"/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279</TotalTime>
  <Words>1071</Words>
  <Application>Microsoft Office PowerPoint</Application>
  <PresentationFormat>Niestandardowy</PresentationFormat>
  <Paragraphs>86</Paragraphs>
  <Slides>14</Slides>
  <Notes>5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Arial</vt:lpstr>
      <vt:lpstr>Calibri</vt:lpstr>
      <vt:lpstr>Open Sans</vt:lpstr>
      <vt:lpstr>Motyw pakietu Office</vt:lpstr>
      <vt:lpstr>Warsztat 12: Wdrażanie działań naprawczych po kryzysie – raport z sytuacji kryzysowej.  Opracowała: dr Justyna Bagińska</vt:lpstr>
      <vt:lpstr>Co po kryzysie?</vt:lpstr>
      <vt:lpstr>Po kryzysie wizerunkowym - droga do odzyskania sił</vt:lpstr>
      <vt:lpstr>Powrót do normalności: </vt:lpstr>
      <vt:lpstr>Analiza wydarzeń:</vt:lpstr>
      <vt:lpstr>Raport doraźny/sytuacyjny (w trakcie kryzysu)</vt:lpstr>
      <vt:lpstr>Przykład formularza raportu:</vt:lpstr>
      <vt:lpstr>Przegląd – ważny etap po kryzysie:</vt:lpstr>
      <vt:lpstr>1. Analiza działań członków zespołu kryzysowego:</vt:lpstr>
      <vt:lpstr>2. Przeprowadzenie konstruktywnej analizy</vt:lpstr>
      <vt:lpstr>3. Wprowadzenie zmian</vt:lpstr>
      <vt:lpstr>Warsztat:</vt:lpstr>
      <vt:lpstr>Źródła: </vt:lpstr>
      <vt:lpstr>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Justyna Bagińska</cp:lastModifiedBy>
  <cp:revision>32</cp:revision>
  <dcterms:created xsi:type="dcterms:W3CDTF">2022-06-22T09:40:44Z</dcterms:created>
  <dcterms:modified xsi:type="dcterms:W3CDTF">2025-06-22T16:42:23Z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0x0101009743ADD6C1AA07458D9FC8BFF02CA0F4</vt:lpwstr>
  </property>
</Properties>
</file>